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68" r:id="rId2"/>
  </p:sldMasterIdLst>
  <p:notesMasterIdLst>
    <p:notesMasterId r:id="rId54"/>
  </p:notesMasterIdLst>
  <p:handoutMasterIdLst>
    <p:handoutMasterId r:id="rId55"/>
  </p:handoutMasterIdLst>
  <p:sldIdLst>
    <p:sldId id="257" r:id="rId3"/>
    <p:sldId id="304" r:id="rId4"/>
    <p:sldId id="336" r:id="rId5"/>
    <p:sldId id="337" r:id="rId6"/>
    <p:sldId id="301" r:id="rId7"/>
    <p:sldId id="356" r:id="rId8"/>
    <p:sldId id="363" r:id="rId9"/>
    <p:sldId id="398" r:id="rId10"/>
    <p:sldId id="382" r:id="rId11"/>
    <p:sldId id="375" r:id="rId12"/>
    <p:sldId id="362" r:id="rId13"/>
    <p:sldId id="364" r:id="rId14"/>
    <p:sldId id="365" r:id="rId15"/>
    <p:sldId id="399" r:id="rId16"/>
    <p:sldId id="400" r:id="rId17"/>
    <p:sldId id="366" r:id="rId18"/>
    <p:sldId id="361" r:id="rId19"/>
    <p:sldId id="368" r:id="rId20"/>
    <p:sldId id="373" r:id="rId21"/>
    <p:sldId id="390" r:id="rId22"/>
    <p:sldId id="369" r:id="rId23"/>
    <p:sldId id="371" r:id="rId24"/>
    <p:sldId id="370" r:id="rId25"/>
    <p:sldId id="385" r:id="rId26"/>
    <p:sldId id="387" r:id="rId27"/>
    <p:sldId id="388" r:id="rId28"/>
    <p:sldId id="404" r:id="rId29"/>
    <p:sldId id="405" r:id="rId30"/>
    <p:sldId id="391" r:id="rId31"/>
    <p:sldId id="402" r:id="rId32"/>
    <p:sldId id="403" r:id="rId33"/>
    <p:sldId id="401" r:id="rId34"/>
    <p:sldId id="397" r:id="rId35"/>
    <p:sldId id="392" r:id="rId36"/>
    <p:sldId id="378" r:id="rId37"/>
    <p:sldId id="394" r:id="rId38"/>
    <p:sldId id="395" r:id="rId39"/>
    <p:sldId id="396" r:id="rId40"/>
    <p:sldId id="380" r:id="rId41"/>
    <p:sldId id="393" r:id="rId42"/>
    <p:sldId id="377" r:id="rId43"/>
    <p:sldId id="379" r:id="rId44"/>
    <p:sldId id="407" r:id="rId45"/>
    <p:sldId id="389" r:id="rId46"/>
    <p:sldId id="408" r:id="rId47"/>
    <p:sldId id="335" r:id="rId48"/>
    <p:sldId id="300" r:id="rId49"/>
    <p:sldId id="306" r:id="rId50"/>
    <p:sldId id="307" r:id="rId51"/>
    <p:sldId id="355" r:id="rId52"/>
    <p:sldId id="256" r:id="rId5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C8CAC5-2C22-4B91-9E31-FC16D037ABF6}">
          <p14:sldIdLst/>
        </p14:section>
        <p14:section name="Intro" id="{8C499DBC-C4B2-4F83-A17B-EEAFE0162F2A}">
          <p14:sldIdLst>
            <p14:sldId id="257"/>
            <p14:sldId id="304"/>
            <p14:sldId id="336"/>
            <p14:sldId id="337"/>
            <p14:sldId id="301"/>
          </p14:sldIdLst>
        </p14:section>
        <p14:section name="What IS machine learning" id="{DCF7A60C-16D2-4130-BA46-9C37A03F9163}">
          <p14:sldIdLst>
            <p14:sldId id="356"/>
            <p14:sldId id="363"/>
            <p14:sldId id="398"/>
            <p14:sldId id="382"/>
            <p14:sldId id="375"/>
            <p14:sldId id="362"/>
            <p14:sldId id="364"/>
            <p14:sldId id="365"/>
            <p14:sldId id="399"/>
            <p14:sldId id="400"/>
            <p14:sldId id="366"/>
            <p14:sldId id="361"/>
            <p14:sldId id="368"/>
            <p14:sldId id="373"/>
            <p14:sldId id="390"/>
            <p14:sldId id="369"/>
            <p14:sldId id="371"/>
            <p14:sldId id="370"/>
            <p14:sldId id="385"/>
            <p14:sldId id="387"/>
            <p14:sldId id="388"/>
            <p14:sldId id="404"/>
          </p14:sldIdLst>
        </p14:section>
        <p14:section name="Getting started" id="{47EEF83D-C728-41ED-8525-A85F5D6AF633}">
          <p14:sldIdLst>
            <p14:sldId id="405"/>
            <p14:sldId id="391"/>
            <p14:sldId id="402"/>
            <p14:sldId id="403"/>
            <p14:sldId id="401"/>
            <p14:sldId id="397"/>
            <p14:sldId id="392"/>
            <p14:sldId id="378"/>
            <p14:sldId id="394"/>
            <p14:sldId id="395"/>
            <p14:sldId id="396"/>
            <p14:sldId id="380"/>
            <p14:sldId id="393"/>
          </p14:sldIdLst>
        </p14:section>
        <p14:section name="Implementation" id="{B6FA1608-D1A8-41B1-84D3-A155EAA689BA}">
          <p14:sldIdLst>
            <p14:sldId id="377"/>
            <p14:sldId id="379"/>
            <p14:sldId id="407"/>
            <p14:sldId id="389"/>
            <p14:sldId id="408"/>
          </p14:sldIdLst>
        </p14:section>
        <p14:section name="Wrapup" id="{95D74BE0-41D1-4712-A99F-7E5538B45DEF}">
          <p14:sldIdLst>
            <p14:sldId id="335"/>
            <p14:sldId id="300"/>
            <p14:sldId id="306"/>
            <p14:sldId id="307"/>
            <p14:sldId id="355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6D00"/>
    <a:srgbClr val="FFFFFF"/>
    <a:srgbClr val="F2C811"/>
    <a:srgbClr val="8295AF"/>
    <a:srgbClr val="00AAEB"/>
    <a:srgbClr val="000000"/>
    <a:srgbClr val="404040"/>
    <a:srgbClr val="595959"/>
    <a:srgbClr val="CC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2D89B-C69A-4C13-8E53-09C134E94CCD}" v="1" dt="2019-01-26T12:46:50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714" autoAdjust="0"/>
  </p:normalViewPr>
  <p:slideViewPr>
    <p:cSldViewPr snapToGrid="0">
      <p:cViewPr varScale="1">
        <p:scale>
          <a:sx n="137" d="100"/>
          <a:sy n="137" d="100"/>
        </p:scale>
        <p:origin x="320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B50B6A-E26C-4E23-8852-7BEE6D84C9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63F31-608A-46CF-9150-9EC9499AF3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20301-F79E-41E1-8D3A-5167875A2941}" type="datetimeFigureOut">
              <a:rPr lang="en-SE" smtClean="0"/>
              <a:t>2019-02-14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98A18-96AD-4446-8CA8-282D3641DB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1C3E1-1C56-481B-BF82-F467591EE9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F7253-4385-4CB2-B691-C72777D3084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3613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87F37-CE6B-4250-A684-1CE5EB93D49D}" type="datetimeFigureOut">
              <a:rPr lang="sv-SE" smtClean="0"/>
              <a:t>2019-02-14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1C0E7-9B99-4386-87C2-B88FCDB5599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156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415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238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374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934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425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428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644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589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153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050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40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335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398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57633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2596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282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498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85257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287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457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041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46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357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5026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750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891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420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3009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588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565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1275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8999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053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0041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7233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316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8984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578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695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2103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353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045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9629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0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5734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4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1658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64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425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2700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615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10972800" cy="35517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322731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10972800" cy="3551767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367278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25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269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792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917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921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Segoe UI Light" panose="020B0502040204020203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7B-C5A1-49A4-8902-9BB79EF74842}" type="datetimeFigureOut">
              <a:rPr lang="sv-SE" smtClean="0"/>
              <a:t>2019-02-14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37C7-61C1-46FB-8688-C750C5026D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80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6EF9B447-A738-4A3A-928D-267B6335793D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D8F1EBE4-0630-4CB5-BC98-D113D05A2FAD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4" y="302915"/>
            <a:ext cx="2157988" cy="14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916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87949"/>
            <a:ext cx="103632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50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296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40701"/>
            <a:ext cx="109728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59903"/>
            <a:ext cx="10972800" cy="376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0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4267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667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4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676358" indent="-457189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4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2133547" indent="-304792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67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743131" indent="-304792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67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2.png"/><Relationship Id="rId7" Type="http://schemas.openxmlformats.org/officeDocument/2006/relationships/image" Target="../media/image57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10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4C0ACA-B47C-41B9-A1E0-ED845F449B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176CC6-5830-485E-93F3-F84B18914A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4" name="TextBox 3"/>
          <p:cNvSpPr txBox="1"/>
          <p:nvPr/>
        </p:nvSpPr>
        <p:spPr>
          <a:xfrm flipH="1">
            <a:off x="102567" y="427406"/>
            <a:ext cx="119868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Azure Machine Learning for the </a:t>
            </a:r>
          </a:p>
          <a:p>
            <a:pPr algn="ctr"/>
            <a:r>
              <a:rPr lang="en-US" sz="80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ABSOLUTE BEGINNER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3831787" y="5353376"/>
            <a:ext cx="4528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Alexander Arvidsson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</a:t>
            </a:r>
            <a:r>
              <a:rPr lang="en-US" sz="32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arcticdba</a:t>
            </a:r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sv-SE" sz="3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79D32-47F9-4427-A165-BD5867ADC4D4}"/>
              </a:ext>
            </a:extLst>
          </p:cNvPr>
          <p:cNvGrpSpPr/>
          <p:nvPr/>
        </p:nvGrpSpPr>
        <p:grpSpPr>
          <a:xfrm>
            <a:off x="9399295" y="4715094"/>
            <a:ext cx="2792061" cy="2142906"/>
            <a:chOff x="9406274" y="4355617"/>
            <a:chExt cx="2792061" cy="214290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B74331D-93BC-4967-B48A-19994B4301F3}"/>
                </a:ext>
              </a:extLst>
            </p:cNvPr>
            <p:cNvSpPr/>
            <p:nvPr/>
          </p:nvSpPr>
          <p:spPr>
            <a:xfrm>
              <a:off x="9406274" y="4355617"/>
              <a:ext cx="2792061" cy="21429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A123A61-9F0C-4052-99D0-2BD918223DD1}"/>
                </a:ext>
              </a:extLst>
            </p:cNvPr>
            <p:cNvGrpSpPr/>
            <p:nvPr/>
          </p:nvGrpSpPr>
          <p:grpSpPr>
            <a:xfrm>
              <a:off x="9485431" y="4537838"/>
              <a:ext cx="2633746" cy="1848263"/>
              <a:chOff x="9340443" y="4655765"/>
              <a:chExt cx="2633746" cy="1848263"/>
            </a:xfrm>
          </p:grpSpPr>
          <p:graphicFrame>
            <p:nvGraphicFramePr>
              <p:cNvPr id="10" name="Object 9">
                <a:extLst>
                  <a:ext uri="{FF2B5EF4-FFF2-40B4-BE49-F238E27FC236}">
                    <a16:creationId xmlns:a16="http://schemas.microsoft.com/office/drawing/2014/main" id="{D36A5870-B5DC-46D4-AF3E-1C03C3095C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7971089"/>
                  </p:ext>
                </p:extLst>
              </p:nvPr>
            </p:nvGraphicFramePr>
            <p:xfrm>
              <a:off x="9842009" y="4655765"/>
              <a:ext cx="1630615" cy="5863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57" r:id="rId6" imgW="2577600" imgH="926640" progId="">
                      <p:embed/>
                    </p:oleObj>
                  </mc:Choice>
                  <mc:Fallback>
                    <p:oleObj r:id="rId6" imgW="2577600" imgH="926640" progId="">
                      <p:embed/>
                      <p:pic>
                        <p:nvPicPr>
                          <p:cNvPr id="2" name="Object 1">
                            <a:extLst>
                              <a:ext uri="{FF2B5EF4-FFF2-40B4-BE49-F238E27FC236}">
                                <a16:creationId xmlns:a16="http://schemas.microsoft.com/office/drawing/2014/main" id="{7F2FC56B-8A34-4144-B548-A4460199B41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9842009" y="4655765"/>
                            <a:ext cx="1630615" cy="58637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9E4DD0-B04C-44CD-9CE2-A2A12AAF9656}"/>
                  </a:ext>
                </a:extLst>
              </p:cNvPr>
              <p:cNvSpPr txBox="1"/>
              <p:nvPr/>
            </p:nvSpPr>
            <p:spPr>
              <a:xfrm>
                <a:off x="9340443" y="5242144"/>
                <a:ext cx="2633746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800" dirty="0">
                    <a:solidFill>
                      <a:schemeClr val="bg1"/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Segoe UI Light" panose="020B0502040204020203" pitchFamily="34" charset="0"/>
                  </a:rPr>
                  <a:t>2019</a:t>
                </a:r>
              </a:p>
              <a:p>
                <a:pPr algn="ctr"/>
                <a:r>
                  <a:rPr lang="sv-SE" sz="2800" dirty="0">
                    <a:solidFill>
                      <a:schemeClr val="bg1"/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Segoe UI Light" panose="020B0502040204020203" pitchFamily="34" charset="0"/>
                  </a:rPr>
                  <a:t>Artificial Edition</a:t>
                </a:r>
              </a:p>
              <a:p>
                <a:pPr algn="ctr"/>
                <a:r>
                  <a:rPr lang="sv-SE" sz="2000" dirty="0">
                    <a:solidFill>
                      <a:schemeClr val="bg1"/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Segoe UI Light" panose="020B0502040204020203" pitchFamily="34" charset="0"/>
                  </a:rPr>
                  <a:t>6-8 February</a:t>
                </a:r>
                <a:endParaRPr lang="en-SE" sz="2000" dirty="0">
                  <a:solidFill>
                    <a:schemeClr val="bg1"/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Segoe UI Ligh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08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2626137" y="514171"/>
            <a:ext cx="69397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Supervised 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82690-1444-4912-A054-616C575B6B98}"/>
              </a:ext>
            </a:extLst>
          </p:cNvPr>
          <p:cNvSpPr/>
          <p:nvPr/>
        </p:nvSpPr>
        <p:spPr>
          <a:xfrm>
            <a:off x="2304731" y="3913748"/>
            <a:ext cx="75825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Unsupervised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learning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652279-BFC0-420A-B80C-0EB3F8F0C901}"/>
              </a:ext>
            </a:extLst>
          </p:cNvPr>
          <p:cNvSpPr/>
          <p:nvPr/>
        </p:nvSpPr>
        <p:spPr>
          <a:xfrm>
            <a:off x="2100349" y="5420499"/>
            <a:ext cx="79912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Reinforcement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learning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495BD-AF90-4A2B-87F6-33BDCB68664D}"/>
              </a:ext>
            </a:extLst>
          </p:cNvPr>
          <p:cNvSpPr/>
          <p:nvPr/>
        </p:nvSpPr>
        <p:spPr>
          <a:xfrm>
            <a:off x="3797033" y="1391335"/>
            <a:ext cx="459792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Classification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Regression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Anomaly detection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A3113C-A3ED-4C00-8146-05DC33C2A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8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80808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9A6BDC-3834-4547-BF69-3A267F01F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9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C241A5-26D5-44C6-9A90-A3AF0CB263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1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4C0F61-FCFA-411A-A9B8-D787CCA74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648"/>
          <a:stretch/>
        </p:blipFill>
        <p:spPr>
          <a:xfrm>
            <a:off x="0" y="0"/>
            <a:ext cx="12192000" cy="69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829E07-7C2C-4A6C-9DDF-0E02A780B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9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D4E04-46A9-4C79-8817-6D16F2CD64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1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EB91C-0244-42B1-B59A-7F5820F31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700" y="0"/>
            <a:ext cx="12204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5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61924" y="1471236"/>
            <a:ext cx="11868151" cy="367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Using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STATISTICAL MODELS 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to find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PATTERNS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to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PREDICT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outcomes where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NO DATA EXISTS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235C3-B2C1-4FDD-94AB-D94309067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Can I get a completely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NEW 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recipe?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4A6C8-C390-4F4A-8125-CDAA5181C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3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Which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ALGORITHM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is the best?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1FB5C-8914-47CC-8377-42CEDC83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1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8F447-BA33-451B-B559-210F70DEE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A923F6-83E1-400C-84F4-38794441FD4C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94DA338-362E-4779-98C8-5F9C88FB582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42975" y="81760"/>
          <a:ext cx="10306050" cy="6692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r:id="rId4" imgW="20710800" imgH="13421880" progId="">
                  <p:embed/>
                </p:oleObj>
              </mc:Choice>
              <mc:Fallback>
                <p:oleObj r:id="rId4" imgW="20710800" imgH="134218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94DA338-362E-4779-98C8-5F9C88FB58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2975" y="81760"/>
                        <a:ext cx="10306050" cy="6692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AF2CE01-0848-424D-903E-A35AE3DCA351}"/>
              </a:ext>
            </a:extLst>
          </p:cNvPr>
          <p:cNvSpPr/>
          <p:nvPr/>
        </p:nvSpPr>
        <p:spPr>
          <a:xfrm>
            <a:off x="862013" y="6747987"/>
            <a:ext cx="1055846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4664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DATA 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then?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17510-FBFF-4B44-B890-595F9376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6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does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QUALITY 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mean?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E8ECC-03B0-41B0-9041-7BD8F962C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How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MUCH 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do I need?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4849A-3BBE-4A4E-A2FB-52DFD1F8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6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 how does it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WORK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35BF6-D2BA-4C1B-A999-7E16A9C5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5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472087" y="926300"/>
            <a:ext cx="112478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Teaching the AI to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LAND A PLANE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82690-1444-4912-A054-616C575B6B98}"/>
              </a:ext>
            </a:extLst>
          </p:cNvPr>
          <p:cNvSpPr/>
          <p:nvPr/>
        </p:nvSpPr>
        <p:spPr>
          <a:xfrm>
            <a:off x="1524876" y="5008370"/>
            <a:ext cx="91422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Simulating riding a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BICYCLE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652279-BFC0-420A-B80C-0EB3F8F0C901}"/>
              </a:ext>
            </a:extLst>
          </p:cNvPr>
          <p:cNvSpPr/>
          <p:nvPr/>
        </p:nvSpPr>
        <p:spPr>
          <a:xfrm>
            <a:off x="1831050" y="2967335"/>
            <a:ext cx="85298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Letting the AI play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TETRIS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6F448-D7AB-41CC-9A24-0430FF99A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2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551837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 can be a bit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 a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BLACK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36396-A7A1-40E2-BA3D-D2B5F09FE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2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How to get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STARTED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 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03A6C-CA5A-4B62-ACC1-4FB987DA6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930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5EE20CE4-DAF5-4370-A18B-EF32BA0A2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87" y="0"/>
            <a:ext cx="12193588" cy="799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35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794545" y="606504"/>
            <a:ext cx="106029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Introduce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MACHINE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82690-1444-4912-A054-616C575B6B98}"/>
              </a:ext>
            </a:extLst>
          </p:cNvPr>
          <p:cNvSpPr/>
          <p:nvPr/>
        </p:nvSpPr>
        <p:spPr>
          <a:xfrm>
            <a:off x="1379801" y="4497170"/>
            <a:ext cx="943239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Explore how to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APPLY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652279-BFC0-420A-B80C-0EB3F8F0C901}"/>
              </a:ext>
            </a:extLst>
          </p:cNvPr>
          <p:cNvSpPr/>
          <p:nvPr/>
        </p:nvSpPr>
        <p:spPr>
          <a:xfrm>
            <a:off x="1898212" y="2136339"/>
            <a:ext cx="839556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Get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STARTED 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with Azure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17330-9795-49F2-8946-1C39E7F68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2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2729CB-DAB9-4DF0-892D-025DF3002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464414"/>
              </p:ext>
            </p:extLst>
          </p:nvPr>
        </p:nvGraphicFramePr>
        <p:xfrm>
          <a:off x="209548" y="207646"/>
          <a:ext cx="11772904" cy="64427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1613">
                  <a:extLst>
                    <a:ext uri="{9D8B030D-6E8A-4147-A177-3AD203B41FA5}">
                      <a16:colId xmlns:a16="http://schemas.microsoft.com/office/drawing/2014/main" val="617104847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80647378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28115885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756148024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4044389465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846575301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829165457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715567026"/>
                    </a:ext>
                  </a:extLst>
                </a:gridCol>
              </a:tblGrid>
              <a:tr h="6720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Column1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Column2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Column3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Column4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Column5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Column6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Column7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Column8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1303130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842302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17.99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10.38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122.8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1001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0.1184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0.2776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407885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842517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20.57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17.77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132.9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1326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0.08474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0.07864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665263"/>
                  </a:ext>
                </a:extLst>
              </a:tr>
              <a:tr h="672081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84300903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19.69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21.25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130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1203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0.1096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0.1599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0746539"/>
                  </a:ext>
                </a:extLst>
              </a:tr>
              <a:tr h="672081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84348301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11.42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20.38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77.58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386.1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0.1425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0.2839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5766587"/>
                  </a:ext>
                </a:extLst>
              </a:tr>
              <a:tr h="672081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84358402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20.29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14.34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135.1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1297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0.1003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0.1328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8433151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843786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12.45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15.7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82.57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477.1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0.1278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4772003"/>
                  </a:ext>
                </a:extLst>
              </a:tr>
              <a:tr h="672081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84862001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16.13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20.68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108.1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798.8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0.117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0.2022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0232455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849014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19.81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22.15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130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1260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0.09831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0.1027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4982527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8510426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13.54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14.36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87.46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566.3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0.09779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0.08129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552063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8510653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13.08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15.71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85.63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520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0.1075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0.127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1999980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8510824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9.504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12.44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60.34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273.9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0.1024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0.06492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1839490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>
                          <a:effectLst/>
                        </a:rPr>
                        <a:t>8511133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15.34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14.26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102.5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704.4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0.1073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0.2135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9368720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u="none" strike="noStrike" dirty="0">
                          <a:effectLst/>
                        </a:rPr>
                        <a:t>851509</a:t>
                      </a:r>
                      <a:endParaRPr lang="en-S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21.16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23.04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137.2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1404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0.09428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 dirty="0">
                          <a:effectLst/>
                        </a:rPr>
                        <a:t>0.1022</a:t>
                      </a:r>
                      <a:endParaRPr lang="en-S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124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37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2729CB-DAB9-4DF0-892D-025DF3002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695534"/>
              </p:ext>
            </p:extLst>
          </p:nvPr>
        </p:nvGraphicFramePr>
        <p:xfrm>
          <a:off x="209548" y="207646"/>
          <a:ext cx="11772904" cy="644270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1613">
                  <a:extLst>
                    <a:ext uri="{9D8B030D-6E8A-4147-A177-3AD203B41FA5}">
                      <a16:colId xmlns:a16="http://schemas.microsoft.com/office/drawing/2014/main" val="617104847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80647378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28115885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756148024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4044389465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846575301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1829165457"/>
                    </a:ext>
                  </a:extLst>
                </a:gridCol>
                <a:gridCol w="1471613">
                  <a:extLst>
                    <a:ext uri="{9D8B030D-6E8A-4147-A177-3AD203B41FA5}">
                      <a16:colId xmlns:a16="http://schemas.microsoft.com/office/drawing/2014/main" val="3715567026"/>
                    </a:ext>
                  </a:extLst>
                </a:gridCol>
              </a:tblGrid>
              <a:tr h="6720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Column1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Column2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Column3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Column4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Column5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Column6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Column7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Column8</a:t>
                      </a:r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1303130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842302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M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17.99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10.38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122.8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1001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0.1184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0.2776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5407885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842517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M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20.57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17.77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132.9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1326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0.08474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0.07864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665263"/>
                  </a:ext>
                </a:extLst>
              </a:tr>
              <a:tr h="672081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84300903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M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19.69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21.25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130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1203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0.1096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0.1599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0746539"/>
                  </a:ext>
                </a:extLst>
              </a:tr>
              <a:tr h="672081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84348301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M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11.42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20.38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77.58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386.1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0.1425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0.2839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55766587"/>
                  </a:ext>
                </a:extLst>
              </a:tr>
              <a:tr h="672081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84358402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M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20.29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14.34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135.1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1297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0.1003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0.1328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8433151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843786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M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12.45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15.7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82.57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477.1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0.1278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4772003"/>
                  </a:ext>
                </a:extLst>
              </a:tr>
              <a:tr h="672081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84862001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M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16.13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20.68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108.1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798.8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0.117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0.2022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0232455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849014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M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19.81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22.15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130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1260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0.09831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0.1027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4982527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8510426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B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13.54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14.36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87.46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566.3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0.09779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0.08129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2552063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8510653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B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13.08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15.71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85.63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520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0.1075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0.127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1999980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8510824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B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9.504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12.44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60.34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273.9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0.1024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0.06492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1839490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>
                          <a:solidFill>
                            <a:srgbClr val="C00000"/>
                          </a:solidFill>
                          <a:effectLst/>
                        </a:rPr>
                        <a:t>8511133</a:t>
                      </a:r>
                      <a:endParaRPr lang="en-SE" sz="1600" b="1" i="0" u="none" strike="noStrike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>
                          <a:solidFill>
                            <a:srgbClr val="00B050"/>
                          </a:solidFill>
                          <a:effectLst/>
                        </a:rPr>
                        <a:t>M</a:t>
                      </a:r>
                      <a:endParaRPr lang="en-US" sz="1600" b="1" i="0" u="none" strike="noStrike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15.34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14.26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102.5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704.4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0.1073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0.2135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49368720"/>
                  </a:ext>
                </a:extLst>
              </a:tr>
              <a:tr h="342478">
                <a:tc>
                  <a:txBody>
                    <a:bodyPr/>
                    <a:lstStyle/>
                    <a:p>
                      <a:pPr algn="r" fontAlgn="b"/>
                      <a:r>
                        <a:rPr lang="en-SE" sz="16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851509</a:t>
                      </a:r>
                      <a:endParaRPr lang="en-SE" sz="1600" b="1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M</a:t>
                      </a:r>
                      <a:endParaRPr lang="en-US" sz="1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21.16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23.04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137.2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1404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>
                          <a:effectLst/>
                        </a:rPr>
                        <a:t>0.09428</a:t>
                      </a:r>
                      <a:endParaRPr lang="en-SE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E" sz="1600" u="none" strike="noStrike" dirty="0">
                          <a:effectLst/>
                        </a:rPr>
                        <a:t>0.1022</a:t>
                      </a:r>
                      <a:endParaRPr lang="en-SE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812478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4B35A9F-BAE9-409D-AD6E-9CE25F791349}"/>
              </a:ext>
            </a:extLst>
          </p:cNvPr>
          <p:cNvSpPr/>
          <p:nvPr/>
        </p:nvSpPr>
        <p:spPr>
          <a:xfrm>
            <a:off x="209548" y="439750"/>
            <a:ext cx="2477811" cy="6210603"/>
          </a:xfrm>
          <a:prstGeom prst="rect">
            <a:avLst/>
          </a:prstGeom>
          <a:noFill/>
          <a:ln w="57150">
            <a:solidFill>
              <a:srgbClr val="FF6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67BF4-6F1E-42B4-96A1-E3514CA3F21A}"/>
              </a:ext>
            </a:extLst>
          </p:cNvPr>
          <p:cNvCxnSpPr>
            <a:cxnSpLocks/>
          </p:cNvCxnSpPr>
          <p:nvPr/>
        </p:nvCxnSpPr>
        <p:spPr>
          <a:xfrm flipH="1">
            <a:off x="750440" y="300147"/>
            <a:ext cx="698013" cy="362968"/>
          </a:xfrm>
          <a:prstGeom prst="straightConnector1">
            <a:avLst/>
          </a:prstGeom>
          <a:ln w="57150">
            <a:solidFill>
              <a:srgbClr val="FF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78DB15-0D8D-48B1-967B-583CB3C604A8}"/>
              </a:ext>
            </a:extLst>
          </p:cNvPr>
          <p:cNvCxnSpPr>
            <a:cxnSpLocks/>
          </p:cNvCxnSpPr>
          <p:nvPr/>
        </p:nvCxnSpPr>
        <p:spPr>
          <a:xfrm flipH="1">
            <a:off x="2205588" y="300147"/>
            <a:ext cx="698013" cy="362968"/>
          </a:xfrm>
          <a:prstGeom prst="straightConnector1">
            <a:avLst/>
          </a:prstGeom>
          <a:ln w="57150">
            <a:solidFill>
              <a:srgbClr val="FF6D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44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A923F6-83E1-400C-84F4-38794441FD4C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CBA13F-169E-4785-BA50-FBD25E710B5D}"/>
              </a:ext>
            </a:extLst>
          </p:cNvPr>
          <p:cNvSpPr/>
          <p:nvPr/>
        </p:nvSpPr>
        <p:spPr>
          <a:xfrm>
            <a:off x="1179328" y="633214"/>
            <a:ext cx="4108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Getting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started</a:t>
            </a:r>
            <a:r>
              <a:rPr lang="sv-SE" dirty="0">
                <a:solidFill>
                  <a:schemeClr val="bg1"/>
                </a:solidFill>
              </a:rPr>
              <a:t> </a:t>
            </a:r>
          </a:p>
          <a:p>
            <a:r>
              <a:rPr lang="sv-SE" dirty="0">
                <a:solidFill>
                  <a:schemeClr val="bg1"/>
                </a:solidFill>
              </a:rPr>
              <a:t>ML studio – automatgenererade modeller</a:t>
            </a:r>
          </a:p>
        </p:txBody>
      </p:sp>
      <p:pic>
        <p:nvPicPr>
          <p:cNvPr id="4" name="BCD">
            <a:hlinkClick r:id="" action="ppaction://media"/>
            <a:extLst>
              <a:ext uri="{FF2B5EF4-FFF2-40B4-BE49-F238E27FC236}">
                <a16:creationId xmlns:a16="http://schemas.microsoft.com/office/drawing/2014/main" id="{5CDF20CC-D7CC-485C-BF9C-52CA7B4D74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0581.1609"/>
                    <p14:bmk name="Bookmark 2" time="20557.684"/>
                    <p14:bmk name="Bookmark 3" time="47010.5863"/>
                    <p14:bmk name="Bookmark 4" time="60917.2549"/>
                    <p14:bmk name="Bookmark 5" time="72405.3725"/>
                    <p14:bmk name="Bookmark 6" time="84951.6061"/>
                    <p14:bmk name="Bookmark 7" time="95986.2454"/>
                    <p14:bmk name="Bookmark 8" time="112916.1028"/>
                    <p14:bmk name="Bookmark 9" time="130904.0764"/>
                    <p14:bmk name="Bookmark 10" time="159322.0514"/>
                    <p14:bmk name="Bookmark 11" time="190460.8963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" y="0"/>
            <a:ext cx="12165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3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05728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4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8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4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4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50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51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  <p:seq concurrent="1" nextAc="seek">
                  <p:cTn id="52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3" fill="hold">
                          <p:stCondLst>
                            <p:cond delay="0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5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"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1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2"/>
                      </p:tgtEl>
                    </p:cond>
                  </p:nextCondLst>
                </p:seq>
                <p:seq concurrent="1" nextAc="seek">
                  <p:cTn id="62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3" fill="hold">
                          <p:stCondLst>
                            <p:cond delay="0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3"/>
                      </p:tgtEl>
                    </p:cond>
                  </p:nextCondLst>
                </p:seq>
                <p:seq concurrent="1" nextAc="seek">
                  <p:cTn id="67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8" fill="hold">
                          <p:stCondLst>
                            <p:cond delay="0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1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4"/>
                      </p:tgtEl>
                    </p:cond>
                  </p:nextCondLst>
                </p:seq>
                <p:seq concurrent="1" nextAc="seek">
                  <p:cTn id="72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3" fill="hold">
                          <p:stCondLst>
                            <p:cond delay="0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7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5"/>
                      </p:tgtEl>
                    </p:cond>
                  </p:nextCondLst>
                </p:seq>
                <p:seq concurrent="1" nextAc="seek">
                  <p:cTn id="77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8" fill="hold">
                          <p:stCondLst>
                            <p:cond delay="0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1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6"/>
                      </p:tgtEl>
                    </p:cond>
                  </p:nextCondLst>
                </p:seq>
                <p:seq concurrent="1" nextAc="seek">
                  <p:cTn id="82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" fill="hold">
                          <p:stCondLst>
                            <p:cond delay="0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8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7"/>
                      </p:tgtEl>
                    </p:cond>
                  </p:nextCondLst>
                </p:seq>
                <p:seq concurrent="1" nextAc="seek">
                  <p:cTn id="87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8" fill="hold">
                          <p:stCondLst>
                            <p:cond delay="0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1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8"/>
                      </p:tgtEl>
                    </p:cond>
                  </p:nextCondLst>
                </p:seq>
                <p:seq concurrent="1" nextAc="seek">
                  <p:cTn id="92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3" fill="hold">
                          <p:stCondLst>
                            <p:cond delay="0"/>
                          </p:stCondLst>
                          <p:childTnLst>
                            <p:par>
                              <p:cTn id="9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9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9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1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0"/>
                      </p:tgtEl>
                    </p:cond>
                  </p:nextCondLst>
                </p:seq>
                <p:seq concurrent="1" nextAc="seek">
                  <p:cTn id="102" restart="whenNotActive" fill="hold" evtFilter="cancelBubble" nodeType="interactiveSeq">
                    <p:stCondLst>
                      <p:cond evt="onMediaBookmark" delay="0">
                        <p:tgtEl>
                          <p14:bmkTgt spid="4" bmkName="Bookmark 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3" fill="hold">
                          <p:stCondLst>
                            <p:cond delay="0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4" bmkName="Bookmark 1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205728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0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4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18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2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0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4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38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42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4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">
                                          <p:cBhvr>
                                            <p:cTn id="50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51" fill="hold" display="0">
                      <p:stCondLst>
                        <p:cond delay="indefinite"/>
                      </p:stCondLst>
                    </p:cTn>
                    <p:tgtEl>
                      <p:spTgt spid="4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would be the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NEXT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step? 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145C8-96C1-4497-ACD5-4B5078BED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0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551837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How can machine learning be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IMPLEMENTED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96C06-B8F9-4C7E-828E-B5CC9358C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FFA1D2D9-BCC5-49EB-B3BE-6EBBDE3D5276}"/>
              </a:ext>
            </a:extLst>
          </p:cNvPr>
          <p:cNvGrpSpPr/>
          <p:nvPr/>
        </p:nvGrpSpPr>
        <p:grpSpPr>
          <a:xfrm>
            <a:off x="3577676" y="870312"/>
            <a:ext cx="5036648" cy="5117376"/>
            <a:chOff x="3497752" y="1231353"/>
            <a:chExt cx="3322148" cy="337539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C3087E55-13EA-4EED-BB83-ED3D1537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97752" y="2251252"/>
              <a:ext cx="2288189" cy="2355497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7D7E091-B5A3-4762-A9F1-D3956A745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521206" y="1231353"/>
              <a:ext cx="2298694" cy="229869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31E44D0-21B1-42D5-B709-51DE9A5B96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See the source image">
            <a:extLst>
              <a:ext uri="{FF2B5EF4-FFF2-40B4-BE49-F238E27FC236}">
                <a16:creationId xmlns:a16="http://schemas.microsoft.com/office/drawing/2014/main" id="{8D8B8893-BCCD-4A7A-B888-84A65E006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7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355A8333-BE67-4F11-BE14-A709863FD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203827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8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6B5FF10-08FB-4432-874D-5D987308D37D}"/>
              </a:ext>
            </a:extLst>
          </p:cNvPr>
          <p:cNvGrpSpPr>
            <a:grpSpLocks noChangeAspect="1"/>
          </p:cNvGrpSpPr>
          <p:nvPr/>
        </p:nvGrpSpPr>
        <p:grpSpPr>
          <a:xfrm>
            <a:off x="2163488" y="1630933"/>
            <a:ext cx="7865024" cy="3596134"/>
            <a:chOff x="3807811" y="2230748"/>
            <a:chExt cx="5196496" cy="237600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B7CD34B9-3A87-4A53-9CB4-37C089DFD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07811" y="2241000"/>
              <a:ext cx="2288189" cy="2355497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3A8382C-8630-4D82-A07D-1D28B4C87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28307" y="2230748"/>
              <a:ext cx="2376000" cy="23760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E85F240-BBB2-4281-AD28-684EB9A29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4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0B6AFD24-DD58-4AF3-86DB-C68FA36E9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" b="7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7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A923F6-83E1-400C-84F4-38794441FD4C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72AAE-F9C4-4B72-88F8-C6E75869BC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8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EDGE SERVICE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26" name="Picture 2" descr="https://images.tmcnet.com/tmc/misc/articles/image/2018-jul/9062244742-drone-.jpg">
            <a:extLst>
              <a:ext uri="{FF2B5EF4-FFF2-40B4-BE49-F238E27FC236}">
                <a16:creationId xmlns:a16="http://schemas.microsoft.com/office/drawing/2014/main" id="{52732A3E-3701-485B-89C0-AB0DA9083F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551837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How can machine learning be </a:t>
            </a:r>
          </a:p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USED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D818F6-C26D-4B8B-9AC0-01ECFC9A0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owerbicdn.azureedge.net/mediahandler/blog/media/PowerBI/blog/018da79a-d55e-4c82-921b-b3a332f2f043.png">
            <a:extLst>
              <a:ext uri="{FF2B5EF4-FFF2-40B4-BE49-F238E27FC236}">
                <a16:creationId xmlns:a16="http://schemas.microsoft.com/office/drawing/2014/main" id="{3B983043-9ECB-42BC-B2F0-9CF5F2902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00" y="-1294"/>
            <a:ext cx="11347200" cy="685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00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04D08-E378-4AD2-A295-E14D439BAC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5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5DE6892A-246C-4B5A-B9A7-067572DA7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16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4F1849-6FDB-4CD4-95A3-4591F61DB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  <p:pic>
        <p:nvPicPr>
          <p:cNvPr id="2050" name="Picture 2" descr="https://www.medgadget.com/wp-content/uploads/2018/01/M3DICINE.jpg">
            <a:extLst>
              <a:ext uri="{FF2B5EF4-FFF2-40B4-BE49-F238E27FC236}">
                <a16:creationId xmlns:a16="http://schemas.microsoft.com/office/drawing/2014/main" id="{56B3AFDD-D6EB-48FD-B3BF-ED18278E5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38" y="2"/>
            <a:ext cx="8395324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45E41A-7338-419A-96F4-1BAC0D4516E0}"/>
              </a:ext>
            </a:extLst>
          </p:cNvPr>
          <p:cNvSpPr txBox="1"/>
          <p:nvPr/>
        </p:nvSpPr>
        <p:spPr>
          <a:xfrm>
            <a:off x="8667896" y="6627166"/>
            <a:ext cx="16257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rgbClr val="7F7F7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Copyright© 2018 M3dicine</a:t>
            </a:r>
            <a:endParaRPr lang="en-SE" sz="900" dirty="0">
              <a:solidFill>
                <a:srgbClr val="7F7F7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19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023CBA-04F0-4315-8A87-84CAE284D95A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v-SE">
                <a:solidFill>
                  <a:schemeClr val="bg1"/>
                </a:solidFill>
              </a:rPr>
              <a:t>Frågor</a:t>
            </a:r>
          </a:p>
        </p:txBody>
      </p:sp>
      <p:pic>
        <p:nvPicPr>
          <p:cNvPr id="3" name="Picture 6" descr="https://scontent-arn2-1.xx.fbcdn.net/t31.0-8/11084038_883879235005739_8034008099569824994_o.jpg">
            <a:extLst>
              <a:ext uri="{FF2B5EF4-FFF2-40B4-BE49-F238E27FC236}">
                <a16:creationId xmlns:a16="http://schemas.microsoft.com/office/drawing/2014/main" id="{1F0C4E4D-295F-4C91-8E50-89B002971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-93133"/>
            <a:ext cx="12192000" cy="695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ADFF4B-68AB-452C-8650-6CE1AED76B0A}"/>
              </a:ext>
            </a:extLst>
          </p:cNvPr>
          <p:cNvSpPr txBox="1"/>
          <p:nvPr/>
        </p:nvSpPr>
        <p:spPr>
          <a:xfrm>
            <a:off x="6096000" y="-93133"/>
            <a:ext cx="11380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1CD87-B4D7-4C30-979C-F11E0C28535F}"/>
              </a:ext>
            </a:extLst>
          </p:cNvPr>
          <p:cNvSpPr txBox="1"/>
          <p:nvPr/>
        </p:nvSpPr>
        <p:spPr>
          <a:xfrm>
            <a:off x="9176084" y="159530"/>
            <a:ext cx="11380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138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F0F92-FAAD-4758-853E-B56285E9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4" y="0"/>
            <a:ext cx="121913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EF6DF5-3F68-4197-8AB6-C80F48148B8E}"/>
              </a:ext>
            </a:extLst>
          </p:cNvPr>
          <p:cNvSpPr/>
          <p:nvPr/>
        </p:nvSpPr>
        <p:spPr>
          <a:xfrm>
            <a:off x="694186" y="422703"/>
            <a:ext cx="1086066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Machine learning is a </a:t>
            </a:r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TOOL</a:t>
            </a:r>
            <a:endParaRPr lang="en-SE" sz="6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5B640-03D8-42D6-8CEB-4E841DE54334}"/>
              </a:ext>
            </a:extLst>
          </p:cNvPr>
          <p:cNvSpPr/>
          <p:nvPr/>
        </p:nvSpPr>
        <p:spPr>
          <a:xfrm>
            <a:off x="88008" y="2367171"/>
            <a:ext cx="1201598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Azure is the perfect </a:t>
            </a:r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TOOLBOX</a:t>
            </a:r>
            <a:endParaRPr lang="en-SE" sz="6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0360D-B71E-4490-9418-1C930238DFC1}"/>
              </a:ext>
            </a:extLst>
          </p:cNvPr>
          <p:cNvSpPr/>
          <p:nvPr/>
        </p:nvSpPr>
        <p:spPr>
          <a:xfrm>
            <a:off x="1353484" y="4311639"/>
            <a:ext cx="948503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We have only scratched </a:t>
            </a:r>
          </a:p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 </a:t>
            </a:r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SURFACE</a:t>
            </a:r>
            <a:endParaRPr lang="en-SE" sz="6600" dirty="0"/>
          </a:p>
        </p:txBody>
      </p:sp>
    </p:spTree>
    <p:extLst>
      <p:ext uri="{BB962C8B-B14F-4D97-AF65-F5344CB8AC3E}">
        <p14:creationId xmlns:p14="http://schemas.microsoft.com/office/powerpoint/2010/main" val="193134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33B848-8BCB-413B-BE6F-95109D75D6EA}"/>
              </a:ext>
            </a:extLst>
          </p:cNvPr>
          <p:cNvSpPr/>
          <p:nvPr/>
        </p:nvSpPr>
        <p:spPr>
          <a:xfrm>
            <a:off x="927100" y="973435"/>
            <a:ext cx="10591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480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3010" name="Picture 2" descr="https://www.goodfreephotos.com/albums/vector-images/rosie-the-riveter-vector-clipart.png">
            <a:extLst>
              <a:ext uri="{FF2B5EF4-FFF2-40B4-BE49-F238E27FC236}">
                <a16:creationId xmlns:a16="http://schemas.microsoft.com/office/drawing/2014/main" id="{2CFD90E4-5435-4DD1-B833-B705588B5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0"/>
            <a:ext cx="5835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31AF62-0B9E-4AE4-AEF2-3B5E61725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68DCB22C-6CBA-4426-B5FB-4EAAC23EE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9CF3F3-1F85-40AE-847C-FAA6B0EC2653}"/>
              </a:ext>
            </a:extLst>
          </p:cNvPr>
          <p:cNvSpPr txBox="1"/>
          <p:nvPr/>
        </p:nvSpPr>
        <p:spPr>
          <a:xfrm>
            <a:off x="-55957" y="6627168"/>
            <a:ext cx="27831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rgbClr val="7F7F7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Copyright© Universal Studios. All rights reserved.</a:t>
            </a:r>
            <a:endParaRPr lang="en-SE" sz="900" dirty="0">
              <a:solidFill>
                <a:srgbClr val="7F7F7F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39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0CA392F-ADCC-4E55-94F7-557C77FEF281}"/>
              </a:ext>
            </a:extLst>
          </p:cNvPr>
          <p:cNvSpPr/>
          <p:nvPr/>
        </p:nvSpPr>
        <p:spPr>
          <a:xfrm>
            <a:off x="3335826" y="826902"/>
            <a:ext cx="8054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Principal</a:t>
            </a:r>
            <a:r>
              <a:rPr kumimoji="0" lang="sv-S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Solutions </a:t>
            </a:r>
            <a:r>
              <a:rPr kumimoji="0" lang="sv-S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Architect</a:t>
            </a:r>
            <a:r>
              <a:rPr kumimoji="0" lang="sv-S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@ Atea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591F3A-4BD6-482D-9DAD-30517ADA21A8}"/>
              </a:ext>
            </a:extLst>
          </p:cNvPr>
          <p:cNvSpPr/>
          <p:nvPr/>
        </p:nvSpPr>
        <p:spPr>
          <a:xfrm>
            <a:off x="3053729" y="2235742"/>
            <a:ext cx="86181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MVP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Speaker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Blogger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Podcaster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Pluralsight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author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|</a:t>
            </a:r>
            <a:endParaRPr kumimoji="0" lang="sv-SE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4B9FD-42CB-4E48-802F-D53CC71E6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0"/>
            <a:ext cx="3539422" cy="68045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6D17CA-9014-47F0-AFA3-ABC16612F035}"/>
              </a:ext>
            </a:extLst>
          </p:cNvPr>
          <p:cNvGrpSpPr/>
          <p:nvPr/>
        </p:nvGrpSpPr>
        <p:grpSpPr>
          <a:xfrm>
            <a:off x="3620373" y="3952358"/>
            <a:ext cx="7484905" cy="2078740"/>
            <a:chOff x="3487905" y="4148875"/>
            <a:chExt cx="7484905" cy="20787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BE2955-8B9F-4EF4-B162-8543B7CB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426" y="4148875"/>
              <a:ext cx="2721870" cy="20787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51468E-E487-4927-9711-7B13C8705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408" y="4464344"/>
              <a:ext cx="914402" cy="14478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B49A9E-2775-4FEB-B121-4C7AB8F1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905" y="4774104"/>
              <a:ext cx="3173499" cy="82828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3B2EF2C-75EE-4B67-A8C2-D81ADF45E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1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0CA392F-ADCC-4E55-94F7-557C77FEF281}"/>
              </a:ext>
            </a:extLst>
          </p:cNvPr>
          <p:cNvSpPr/>
          <p:nvPr/>
        </p:nvSpPr>
        <p:spPr>
          <a:xfrm>
            <a:off x="3170174" y="318898"/>
            <a:ext cx="797891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1500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</a:t>
            </a:r>
            <a:r>
              <a:rPr lang="sv-SE" sz="115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11500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</a:t>
            </a:r>
            <a:r>
              <a:rPr lang="sv-SE" sz="115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!</a:t>
            </a:r>
            <a:endParaRPr lang="sv-SE" sz="115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4B9FD-42CB-4E48-802F-D53CC71E6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0"/>
            <a:ext cx="3539422" cy="680453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2251300-5342-493D-9DB1-B8901D721FF3}"/>
              </a:ext>
            </a:extLst>
          </p:cNvPr>
          <p:cNvGrpSpPr/>
          <p:nvPr/>
        </p:nvGrpSpPr>
        <p:grpSpPr>
          <a:xfrm>
            <a:off x="3420332" y="2719367"/>
            <a:ext cx="7478600" cy="3793317"/>
            <a:chOff x="3420332" y="2535005"/>
            <a:chExt cx="7478600" cy="37933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30DF8EF-30DA-45C2-9994-563C893A463A}"/>
                </a:ext>
              </a:extLst>
            </p:cNvPr>
            <p:cNvGrpSpPr/>
            <p:nvPr/>
          </p:nvGrpSpPr>
          <p:grpSpPr>
            <a:xfrm>
              <a:off x="3769779" y="4261327"/>
              <a:ext cx="6541275" cy="1070514"/>
              <a:chOff x="3769779" y="4261327"/>
              <a:chExt cx="6541275" cy="107051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E34669-DDA8-4B2B-AAA5-416C988D0BFE}"/>
                  </a:ext>
                </a:extLst>
              </p:cNvPr>
              <p:cNvSpPr/>
              <p:nvPr/>
            </p:nvSpPr>
            <p:spPr>
              <a:xfrm>
                <a:off x="4616162" y="4287745"/>
                <a:ext cx="569489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alexander@arcticdba.se</a:t>
                </a: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88B12F69-76B2-4725-88C5-75CBFF17D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69779" y="4261327"/>
                <a:ext cx="856411" cy="1070514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E8ABC01-8EC7-4C8B-8D93-EA034F6BBF7F}"/>
                </a:ext>
              </a:extLst>
            </p:cNvPr>
            <p:cNvGrpSpPr/>
            <p:nvPr/>
          </p:nvGrpSpPr>
          <p:grpSpPr>
            <a:xfrm>
              <a:off x="5152998" y="3411375"/>
              <a:ext cx="3906909" cy="707886"/>
              <a:chOff x="5152998" y="3411375"/>
              <a:chExt cx="3906909" cy="70788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9AC42B-7E4A-44A1-BF20-42E59E091311}"/>
                  </a:ext>
                </a:extLst>
              </p:cNvPr>
              <p:cNvSpPr/>
              <p:nvPr/>
            </p:nvSpPr>
            <p:spPr>
              <a:xfrm>
                <a:off x="5867302" y="3411375"/>
                <a:ext cx="319260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spc="3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@</a:t>
                </a:r>
                <a:r>
                  <a:rPr lang="sv-SE" sz="4000" spc="300" dirty="0" err="1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arcticdba</a:t>
                </a:r>
                <a:endParaRPr lang="sv-SE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51525386-8890-4039-82C6-DD8FB5230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52998" y="3533531"/>
                <a:ext cx="714304" cy="58573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912480-20B1-45B0-A276-070E6A230D97}"/>
                </a:ext>
              </a:extLst>
            </p:cNvPr>
            <p:cNvGrpSpPr/>
            <p:nvPr/>
          </p:nvGrpSpPr>
          <p:grpSpPr>
            <a:xfrm>
              <a:off x="3420332" y="2535005"/>
              <a:ext cx="7478600" cy="707886"/>
              <a:chOff x="3420332" y="2535005"/>
              <a:chExt cx="7478600" cy="70788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D695311-15B7-49E0-9085-08E85A357892}"/>
                  </a:ext>
                </a:extLst>
              </p:cNvPr>
              <p:cNvSpPr/>
              <p:nvPr/>
            </p:nvSpPr>
            <p:spPr>
              <a:xfrm>
                <a:off x="4028270" y="2535005"/>
                <a:ext cx="687066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spc="3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https://www.arcticdba.se</a:t>
                </a:r>
                <a:endParaRPr lang="sv-SE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CEC6B61C-238B-4AE9-B1C3-3B4653C1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0332" y="2583043"/>
                <a:ext cx="611810" cy="61181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3BFD63-581B-4714-B7D4-88F7EF39356D}"/>
                </a:ext>
              </a:extLst>
            </p:cNvPr>
            <p:cNvGrpSpPr/>
            <p:nvPr/>
          </p:nvGrpSpPr>
          <p:grpSpPr>
            <a:xfrm>
              <a:off x="4616162" y="5137697"/>
              <a:ext cx="5238340" cy="1190625"/>
              <a:chOff x="4502042" y="5053223"/>
              <a:chExt cx="5238340" cy="119062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15ABF97-7732-49CA-B9FC-0FE7775D1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02042" y="5053223"/>
                <a:ext cx="952500" cy="119062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DB4363C-BC06-4EBF-A24F-6EBCB5D66182}"/>
                  </a:ext>
                </a:extLst>
              </p:cNvPr>
              <p:cNvSpPr/>
              <p:nvPr/>
            </p:nvSpPr>
            <p:spPr>
              <a:xfrm>
                <a:off x="5206897" y="5163526"/>
                <a:ext cx="453348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dirty="0" err="1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Knee</a:t>
                </a:r>
                <a:r>
                  <a:rPr lang="sv-SE" sz="40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-Deep in Tech</a:t>
                </a: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18923E16-218D-4C49-B1A8-C70A7445AB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8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2CA87D-B0A0-4B7D-AD72-B5B0F4630953}"/>
              </a:ext>
            </a:extLst>
          </p:cNvPr>
          <p:cNvGrpSpPr/>
          <p:nvPr/>
        </p:nvGrpSpPr>
        <p:grpSpPr>
          <a:xfrm>
            <a:off x="91441" y="2087270"/>
            <a:ext cx="12009118" cy="1341730"/>
            <a:chOff x="0" y="5206380"/>
            <a:chExt cx="12009118" cy="13417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1BF86D-D297-4529-AB59-81F3CA002053}"/>
                </a:ext>
              </a:extLst>
            </p:cNvPr>
            <p:cNvSpPr/>
            <p:nvPr/>
          </p:nvSpPr>
          <p:spPr>
            <a:xfrm>
              <a:off x="295032" y="5963335"/>
              <a:ext cx="114190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https://github.com/nordicinfrastructureconference/2019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5500E-40B4-4DA5-B26F-33CC63F5E894}"/>
                </a:ext>
              </a:extLst>
            </p:cNvPr>
            <p:cNvSpPr/>
            <p:nvPr/>
          </p:nvSpPr>
          <p:spPr>
            <a:xfrm>
              <a:off x="0" y="5206380"/>
              <a:ext cx="1200911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Slides and demos from </a:t>
              </a:r>
              <a:r>
                <a:rPr kumimoji="0" lang="nb-NO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the</a:t>
              </a: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nb-NO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conference</a:t>
              </a: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nb-NO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will</a:t>
              </a: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be </a:t>
              </a:r>
              <a:r>
                <a:rPr kumimoji="0" lang="nb-NO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available</a:t>
              </a: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at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75ADFF9-F1A4-4529-9F23-A7FCE98C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A923F6-83E1-400C-84F4-38794441FD4C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CE12B-A129-41B3-9E0E-B458CA957766}"/>
              </a:ext>
            </a:extLst>
          </p:cNvPr>
          <p:cNvSpPr/>
          <p:nvPr/>
        </p:nvSpPr>
        <p:spPr>
          <a:xfrm>
            <a:off x="457200" y="675907"/>
            <a:ext cx="11277600" cy="504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“Machine learning (ML) is the scientific study of </a:t>
            </a:r>
            <a:r>
              <a:rPr lang="en-US" sz="4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ALGORITHMS</a:t>
            </a: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and </a:t>
            </a:r>
            <a:r>
              <a:rPr lang="en-US" sz="4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STATISTICAL</a:t>
            </a:r>
            <a:r>
              <a:rPr lang="en-US" sz="4400" dirty="0">
                <a:solidFill>
                  <a:srgbClr val="FF6D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MODELS</a:t>
            </a: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that computer systems use to </a:t>
            </a:r>
            <a:r>
              <a:rPr lang="en-US" sz="4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PROGRESSIVELY</a:t>
            </a:r>
            <a:r>
              <a:rPr lang="en-US" sz="4400" dirty="0">
                <a:solidFill>
                  <a:srgbClr val="FF6D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IMPROVE</a:t>
            </a: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their </a:t>
            </a:r>
          </a:p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performance on a </a:t>
            </a:r>
            <a:r>
              <a:rPr lang="en-US" sz="4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SPECIFIC</a:t>
            </a:r>
            <a:r>
              <a:rPr lang="en-US" sz="4400" dirty="0">
                <a:solidFill>
                  <a:srgbClr val="FF6D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TASK</a:t>
            </a: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.”</a:t>
            </a:r>
            <a:endParaRPr lang="en-SE" sz="4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E3756-C80E-4145-A91E-68F1ECB4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9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A923F6-83E1-400C-84F4-38794441FD4C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2CE12B-A129-41B3-9E0E-B458CA957766}"/>
              </a:ext>
            </a:extLst>
          </p:cNvPr>
          <p:cNvSpPr/>
          <p:nvPr/>
        </p:nvSpPr>
        <p:spPr>
          <a:xfrm>
            <a:off x="438150" y="398907"/>
            <a:ext cx="11315700" cy="606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“Machine learning algorithms build a </a:t>
            </a:r>
            <a:r>
              <a:rPr lang="en-US" sz="4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MATHEMATICAL MODEL</a:t>
            </a: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of sample data, known as </a:t>
            </a:r>
            <a:r>
              <a:rPr lang="en-US" sz="4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“TRAINING DATA”</a:t>
            </a: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in order to make predictions or decisions </a:t>
            </a:r>
            <a:r>
              <a:rPr lang="en-US" sz="4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WITHOUT BEING EXPLICITLY</a:t>
            </a:r>
            <a:r>
              <a:rPr lang="en-US" sz="4400" dirty="0">
                <a:solidFill>
                  <a:srgbClr val="FF6D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programmed to perform the task.”</a:t>
            </a:r>
            <a:endParaRPr lang="en-SE" sz="4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667D7-C9AA-4728-9F60-CF722E769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1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A923F6-83E1-400C-84F4-38794441FD4C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58AF6-BA04-419B-8390-198688CD4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9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A923F6-83E1-400C-84F4-38794441FD4C}"/>
              </a:ext>
            </a:extLst>
          </p:cNvPr>
          <p:cNvSpPr/>
          <p:nvPr/>
        </p:nvSpPr>
        <p:spPr>
          <a:xfrm>
            <a:off x="3294526" y="432320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F5FB46-1CFB-4F5E-B72C-3FAD5526D12A}"/>
              </a:ext>
            </a:extLst>
          </p:cNvPr>
          <p:cNvGrpSpPr/>
          <p:nvPr/>
        </p:nvGrpSpPr>
        <p:grpSpPr>
          <a:xfrm>
            <a:off x="7000629" y="2947454"/>
            <a:ext cx="2525152" cy="2176854"/>
            <a:chOff x="6869135" y="2856903"/>
            <a:chExt cx="2525152" cy="2176854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EDDE148B-86EE-4502-81E2-D43C7C4F1F7D}"/>
                </a:ext>
              </a:extLst>
            </p:cNvPr>
            <p:cNvSpPr/>
            <p:nvPr/>
          </p:nvSpPr>
          <p:spPr>
            <a:xfrm>
              <a:off x="6869135" y="2856903"/>
              <a:ext cx="2525152" cy="2176854"/>
            </a:xfrm>
            <a:prstGeom prst="hexagon">
              <a:avLst/>
            </a:prstGeom>
            <a:solidFill>
              <a:srgbClr val="FF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B25FB42-DC8F-4884-8B29-B89E9CAD7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21711" y="3205468"/>
              <a:ext cx="1620001" cy="1440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0C89562-10B7-46E4-B2BC-E28D5B5FCFE5}"/>
              </a:ext>
            </a:extLst>
          </p:cNvPr>
          <p:cNvGrpSpPr/>
          <p:nvPr/>
        </p:nvGrpSpPr>
        <p:grpSpPr>
          <a:xfrm>
            <a:off x="4837086" y="1810424"/>
            <a:ext cx="2525152" cy="2176854"/>
            <a:chOff x="4852766" y="1748614"/>
            <a:chExt cx="2525152" cy="2176854"/>
          </a:xfrm>
        </p:grpSpPr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D0DDBB35-7F97-41D1-B9FA-B87146605739}"/>
                </a:ext>
              </a:extLst>
            </p:cNvPr>
            <p:cNvSpPr/>
            <p:nvPr/>
          </p:nvSpPr>
          <p:spPr>
            <a:xfrm>
              <a:off x="4852766" y="1748614"/>
              <a:ext cx="2525152" cy="2176854"/>
            </a:xfrm>
            <a:prstGeom prst="hexagon">
              <a:avLst/>
            </a:prstGeom>
            <a:solidFill>
              <a:srgbClr val="FF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D8345BA-0258-4182-ACA9-E07FEDEDA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87033" y="2111632"/>
              <a:ext cx="1260001" cy="1440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DCAEDE-CBD4-4110-AE93-7777A5D1CD35}"/>
              </a:ext>
            </a:extLst>
          </p:cNvPr>
          <p:cNvGrpSpPr/>
          <p:nvPr/>
        </p:nvGrpSpPr>
        <p:grpSpPr>
          <a:xfrm>
            <a:off x="2666217" y="2937438"/>
            <a:ext cx="2525152" cy="2176854"/>
            <a:chOff x="2836397" y="2856903"/>
            <a:chExt cx="2525152" cy="217685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420333BA-AB73-49D1-91CE-A3ACB8918AB0}"/>
                </a:ext>
              </a:extLst>
            </p:cNvPr>
            <p:cNvSpPr/>
            <p:nvPr/>
          </p:nvSpPr>
          <p:spPr>
            <a:xfrm>
              <a:off x="2836397" y="2856903"/>
              <a:ext cx="2525152" cy="2176854"/>
            </a:xfrm>
            <a:prstGeom prst="hexagon">
              <a:avLst/>
            </a:prstGeom>
            <a:solidFill>
              <a:srgbClr val="FF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9427A8E-6001-4509-8DC3-3487FD4DA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82636" y="3312796"/>
              <a:ext cx="1440000" cy="14400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79CBCC-0A65-4465-BC13-9510CDAA1AC1}"/>
              </a:ext>
            </a:extLst>
          </p:cNvPr>
          <p:cNvGrpSpPr/>
          <p:nvPr/>
        </p:nvGrpSpPr>
        <p:grpSpPr>
          <a:xfrm>
            <a:off x="9164173" y="1805015"/>
            <a:ext cx="2525152" cy="2176854"/>
            <a:chOff x="8885504" y="1748614"/>
            <a:chExt cx="2525152" cy="2176854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1E8919F2-8B41-45C5-883D-4EBB2F105FD4}"/>
                </a:ext>
              </a:extLst>
            </p:cNvPr>
            <p:cNvSpPr/>
            <p:nvPr/>
          </p:nvSpPr>
          <p:spPr>
            <a:xfrm>
              <a:off x="8885504" y="1748614"/>
              <a:ext cx="2525152" cy="2176854"/>
            </a:xfrm>
            <a:prstGeom prst="hexagon">
              <a:avLst/>
            </a:prstGeom>
            <a:solidFill>
              <a:srgbClr val="FF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69B56346-56C8-47FB-9ACE-0CBC18E91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24417" y="2136903"/>
              <a:ext cx="1440000" cy="1440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01D4EA-A1DB-43D2-822C-5950D9EA4D8E}"/>
              </a:ext>
            </a:extLst>
          </p:cNvPr>
          <p:cNvGrpSpPr/>
          <p:nvPr/>
        </p:nvGrpSpPr>
        <p:grpSpPr>
          <a:xfrm>
            <a:off x="502674" y="1810424"/>
            <a:ext cx="2525152" cy="2176854"/>
            <a:chOff x="820028" y="1748614"/>
            <a:chExt cx="2525152" cy="2176854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842FE2DD-7FE4-4C99-AD74-809D29E86AEC}"/>
                </a:ext>
              </a:extLst>
            </p:cNvPr>
            <p:cNvSpPr/>
            <p:nvPr/>
          </p:nvSpPr>
          <p:spPr>
            <a:xfrm>
              <a:off x="820028" y="1748614"/>
              <a:ext cx="2525152" cy="2176854"/>
            </a:xfrm>
            <a:prstGeom prst="hexagon">
              <a:avLst/>
            </a:prstGeom>
            <a:solidFill>
              <a:srgbClr val="FF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2E6836A4-7A82-4B7D-BD79-78AF75303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57517" y="2149135"/>
              <a:ext cx="1440000" cy="14400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8739F1E-1EB2-4B48-9853-F207D18128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5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Widescreen</PresentationFormat>
  <Paragraphs>335</Paragraphs>
  <Slides>51</Slides>
  <Notes>50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Arial</vt:lpstr>
      <vt:lpstr>Calibri</vt:lpstr>
      <vt:lpstr>Museo Sans 100</vt:lpstr>
      <vt:lpstr>Museo Sans 300</vt:lpstr>
      <vt:lpstr>Segoe Pro</vt:lpstr>
      <vt:lpstr>Segoe UI Black</vt:lpstr>
      <vt:lpstr>Segoe UI Light</vt:lpstr>
      <vt:lpstr>Segoe UI Semibold</vt:lpstr>
      <vt:lpstr>Segoe UI Semilight</vt:lpstr>
      <vt:lpstr>3_Anpassad formgivning</vt:lpstr>
      <vt:lpstr>PPT-mal_NIC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2019-02-14T13:58:12Z</dcterms:created>
  <dcterms:modified xsi:type="dcterms:W3CDTF">2019-02-14T13:58:27Z</dcterms:modified>
</cp:coreProperties>
</file>